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68" r:id="rId2"/>
    <p:sldId id="260" r:id="rId3"/>
    <p:sldId id="257" r:id="rId4"/>
    <p:sldId id="258" r:id="rId5"/>
    <p:sldId id="263" r:id="rId6"/>
    <p:sldId id="264" r:id="rId7"/>
    <p:sldId id="256" r:id="rId8"/>
    <p:sldId id="261" r:id="rId9"/>
    <p:sldId id="265" r:id="rId10"/>
    <p:sldId id="267" r:id="rId11"/>
    <p:sldId id="262" r:id="rId12"/>
    <p:sldId id="259" r:id="rId13"/>
    <p:sldId id="266" r:id="rId14"/>
    <p:sldId id="269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70" d="100"/>
          <a:sy n="70" d="100"/>
        </p:scale>
        <p:origin x="-138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אליפסה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לבן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ציין מיקום תוכן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תוכן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e-IL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מציין מיקום תוכן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6" name="מציין מיקום תוכן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אליפסה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אליפסה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כותרת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לבן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מלבן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מלבן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ציין מיקום תוכן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חבר ישר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אליפסה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DBCE25A-9065-41F0-B389-EDE4F367E099}" type="datetimeFigureOut">
              <a:rPr lang="he-IL" smtClean="0"/>
              <a:t>י"ב/תשרי/תשע"ה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89C5A3-3F56-4252-A49A-EE3704AD030D}" type="slidenum">
              <a:rPr lang="he-IL" smtClean="0"/>
              <a:t>‹#›</a:t>
            </a:fld>
            <a:endParaRPr lang="he-IL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he.wikipedia.org/wiki/%D7%A9%D7%95%D7%9E%D7%9F" TargetMode="External"/><Relationship Id="rId3" Type="http://schemas.openxmlformats.org/officeDocument/2006/relationships/hyperlink" Target="http://he.wikipedia.org/wiki/%D7%90%D7%A0%D7%A8%D7%92%D7%99%D7%94" TargetMode="External"/><Relationship Id="rId7" Type="http://schemas.openxmlformats.org/officeDocument/2006/relationships/hyperlink" Target="http://he.wikipedia.org/wiki/%D7%97%D7%95%D7%9E%D7%A8_%D7%92%D7%9C%D7%9D" TargetMode="External"/><Relationship Id="rId2" Type="http://schemas.openxmlformats.org/officeDocument/2006/relationships/hyperlink" Target="http://he.wikipedia.org/wiki/%D7%A4%D7%97%D7%9E%D7%99%D7%9E%D7%95%D7%A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.wikipedia.org/wiki/%D7%97%D7%95%D7%9E%D7%A6%D7%94_%D7%90%D7%9E%D7%99%D7%A0%D7%99%D7%AA" TargetMode="External"/><Relationship Id="rId5" Type="http://schemas.openxmlformats.org/officeDocument/2006/relationships/hyperlink" Target="http://he.wikipedia.org/wiki/%D7%97%D7%9C%D7%91%D7%95%D7%9F" TargetMode="External"/><Relationship Id="rId10" Type="http://schemas.openxmlformats.org/officeDocument/2006/relationships/hyperlink" Target="http://he.wikipedia.org/wiki/%D7%9E%D7%99%D7%A0%D7%A8%D7%9C" TargetMode="External"/><Relationship Id="rId4" Type="http://schemas.openxmlformats.org/officeDocument/2006/relationships/hyperlink" Target="http://he.wikipedia.org/wiki/%D7%92%D7%95%D7%A3" TargetMode="External"/><Relationship Id="rId9" Type="http://schemas.openxmlformats.org/officeDocument/2006/relationships/hyperlink" Target="http://he.wikipedia.org/wiki/%D7%95%D7%99%D7%98%D7%9E%D7%99%D7%9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800" b="1" dirty="0" smtClean="0"/>
              <a:t>החקלאות כספק </a:t>
            </a:r>
            <a:r>
              <a:rPr lang="he-IL" sz="4800" b="1" dirty="0" smtClean="0"/>
              <a:t>מזון</a:t>
            </a:r>
            <a:endParaRPr lang="he-IL" sz="4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סרטון </a:t>
            </a:r>
          </a:p>
          <a:p>
            <a:r>
              <a:rPr lang="en-US" dirty="0" smtClean="0"/>
              <a:t>https://www.youtube.com/watch?v=3pD68uxRLkM</a:t>
            </a:r>
            <a:endParaRPr lang="he-I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מהם התוצרים העיקריים?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מולקולות חמצן באוויר.</a:t>
            </a:r>
          </a:p>
          <a:p>
            <a:endParaRPr lang="he-IL" dirty="0" smtClean="0"/>
          </a:p>
          <a:p>
            <a:r>
              <a:rPr lang="he-IL" dirty="0" smtClean="0"/>
              <a:t>מולקולות סוכר בצמח.</a:t>
            </a:r>
            <a:endParaRPr lang="he-IL" dirty="0"/>
          </a:p>
        </p:txBody>
      </p:sp>
      <p:pic>
        <p:nvPicPr>
          <p:cNvPr id="4" name="Picture 2" descr="http://www.zmanamiti.co.il/images/Alcohol-img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3786190"/>
            <a:ext cx="4276725" cy="1543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אחרי </a:t>
            </a:r>
            <a:r>
              <a:rPr lang="he-IL" dirty="0" smtClean="0"/>
              <a:t>ש</a:t>
            </a:r>
            <a:r>
              <a:rPr lang="he-IL" dirty="0" smtClean="0"/>
              <a:t>ייצרנו </a:t>
            </a:r>
            <a:r>
              <a:rPr lang="he-IL" dirty="0" err="1" smtClean="0"/>
              <a:t>גלוקוז</a:t>
            </a:r>
            <a:r>
              <a:rPr lang="he-IL" dirty="0" smtClean="0"/>
              <a:t>=סוכר נצטרך להרכיב עוד סוגים של חומרים לקיום גוף חי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e-IL" dirty="0" smtClean="0"/>
              <a:t>חלבונים</a:t>
            </a:r>
          </a:p>
          <a:p>
            <a:endParaRPr lang="he-IL" dirty="0" smtClean="0"/>
          </a:p>
          <a:p>
            <a:r>
              <a:rPr lang="he-IL" dirty="0" smtClean="0"/>
              <a:t>ויטמינים</a:t>
            </a:r>
          </a:p>
          <a:p>
            <a:endParaRPr lang="he-IL" dirty="0" smtClean="0"/>
          </a:p>
          <a:p>
            <a:r>
              <a:rPr lang="he-IL" dirty="0" smtClean="0"/>
              <a:t>חומצות אמינו</a:t>
            </a:r>
          </a:p>
          <a:p>
            <a:endParaRPr lang="he-IL" dirty="0" smtClean="0"/>
          </a:p>
          <a:p>
            <a:r>
              <a:rPr lang="he-IL" dirty="0" smtClean="0"/>
              <a:t>פחמימות</a:t>
            </a:r>
          </a:p>
          <a:p>
            <a:endParaRPr lang="he-IL" dirty="0" smtClean="0"/>
          </a:p>
          <a:p>
            <a:r>
              <a:rPr lang="he-IL" dirty="0" smtClean="0"/>
              <a:t>שומנים</a:t>
            </a:r>
          </a:p>
          <a:p>
            <a:endParaRPr lang="he-IL" dirty="0" smtClean="0"/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dirty="0" smtClean="0"/>
              <a:t>ייצור כל אלו </a:t>
            </a:r>
            <a:r>
              <a:rPr lang="he-IL" dirty="0" err="1" smtClean="0"/>
              <a:t>– ב</a:t>
            </a:r>
            <a:r>
              <a:rPr lang="he-IL" dirty="0" smtClean="0"/>
              <a:t>עזרת יסודות ומינרלים נוספים הנקלטים בצמח דרך השורשים.</a:t>
            </a:r>
            <a:endParaRPr lang="he-IL" dirty="0" smtClean="0"/>
          </a:p>
        </p:txBody>
      </p:sp>
      <p:pic>
        <p:nvPicPr>
          <p:cNvPr id="41990" name="Picture 6" descr="http://www.chemistry.wustl.edu/~edudev/LabTutorials/Ferritin/FerritinGraphics/tyr_asp_v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1" y="2000240"/>
            <a:ext cx="3189789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הצמח הוא הספק העיקרי לכל החומרים הדרושים לגוף חי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 smtClean="0"/>
              <a:t>בדרך ישירה –</a:t>
            </a:r>
            <a:r>
              <a:rPr lang="he-IL" dirty="0" err="1" smtClean="0"/>
              <a:t> ע"</a:t>
            </a:r>
            <a:r>
              <a:rPr lang="he-IL" dirty="0" smtClean="0"/>
              <a:t>י אכילת צמחים ופירות.</a:t>
            </a:r>
            <a:endParaRPr lang="he-IL" dirty="0" smtClean="0"/>
          </a:p>
          <a:p>
            <a:r>
              <a:rPr lang="he-IL" dirty="0" smtClean="0"/>
              <a:t>בדרך עקיפה </a:t>
            </a:r>
            <a:r>
              <a:rPr lang="he-IL" dirty="0" err="1" smtClean="0"/>
              <a:t>– ע</a:t>
            </a:r>
            <a:r>
              <a:rPr lang="he-IL" dirty="0" smtClean="0"/>
              <a:t>"י אכילת בעלי חיים שאכלו צמחים..</a:t>
            </a:r>
          </a:p>
          <a:p>
            <a:endParaRPr lang="he-IL" dirty="0" smtClean="0"/>
          </a:p>
          <a:p>
            <a:r>
              <a:rPr lang="he-IL" dirty="0" smtClean="0"/>
              <a:t>דוגמא ליסודות החשובים להתפתחות הצמח:</a:t>
            </a:r>
          </a:p>
          <a:p>
            <a:r>
              <a:rPr lang="he-IL" dirty="0" smtClean="0"/>
              <a:t>מגנזיום –</a:t>
            </a:r>
            <a:r>
              <a:rPr lang="he-IL" dirty="0" err="1" smtClean="0"/>
              <a:t> מר</a:t>
            </a:r>
            <a:r>
              <a:rPr lang="he-IL" dirty="0" smtClean="0"/>
              <a:t>כיב חשוב בכלורופיל.</a:t>
            </a:r>
          </a:p>
          <a:p>
            <a:r>
              <a:rPr lang="he-IL" dirty="0" smtClean="0"/>
              <a:t>אשלגן- חיוני להתפתחות הפרי.</a:t>
            </a:r>
          </a:p>
          <a:p>
            <a:endParaRPr lang="he-IL" dirty="0" smtClean="0"/>
          </a:p>
          <a:p>
            <a:r>
              <a:rPr lang="he-IL" dirty="0" smtClean="0"/>
              <a:t>דוגמא ליסודות חשובים לגוף שמקורם בצמחים:</a:t>
            </a:r>
          </a:p>
          <a:p>
            <a:r>
              <a:rPr lang="he-IL" dirty="0" smtClean="0"/>
              <a:t>ברזל</a:t>
            </a:r>
          </a:p>
          <a:p>
            <a:r>
              <a:rPr lang="he-IL" dirty="0" smtClean="0"/>
              <a:t>סידן</a:t>
            </a:r>
          </a:p>
          <a:p>
            <a:pPr>
              <a:buNone/>
            </a:pPr>
            <a:endParaRPr lang="he-IL" dirty="0"/>
          </a:p>
        </p:txBody>
      </p:sp>
      <p:pic>
        <p:nvPicPr>
          <p:cNvPr id="4" name="Picture 8" descr="http://dc356.4shared.com/doc/jFoEIIGJ/preview_html_537de9d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000504"/>
            <a:ext cx="2730612" cy="1939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באוויר ובתמיסת הקרקע נמצאים כל החומרים שהצמח צריך לקיומו.</a:t>
            </a:r>
          </a:p>
          <a:p>
            <a:endParaRPr lang="he-IL" dirty="0" smtClean="0"/>
          </a:p>
          <a:p>
            <a:r>
              <a:rPr lang="he-IL" dirty="0" smtClean="0"/>
              <a:t>יסודות כמו:</a:t>
            </a:r>
          </a:p>
          <a:p>
            <a:r>
              <a:rPr lang="he-IL" dirty="0" smtClean="0"/>
              <a:t>חנקן, אשלגן, זרחן, מגנזיום, ברזל. סידן, אבץ </a:t>
            </a:r>
            <a:r>
              <a:rPr lang="he-IL" dirty="0" err="1" smtClean="0"/>
              <a:t>וכו'.</a:t>
            </a:r>
            <a:endParaRPr lang="he-I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sz="2400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642910" y="533400"/>
            <a:ext cx="7851803" cy="1109650"/>
          </a:xfrm>
        </p:spPr>
        <p:txBody>
          <a:bodyPr>
            <a:normAutofit fontScale="90000"/>
          </a:bodyPr>
          <a:lstStyle/>
          <a:p>
            <a:r>
              <a:rPr lang="he-IL" sz="4800" b="1" dirty="0" smtClean="0"/>
              <a:t/>
            </a:r>
            <a:br>
              <a:rPr lang="he-IL" sz="4800" b="1" dirty="0" smtClean="0"/>
            </a:br>
            <a:r>
              <a:rPr lang="he-IL" sz="4800" b="1" dirty="0" smtClean="0"/>
              <a:t/>
            </a:r>
            <a:br>
              <a:rPr lang="he-IL" sz="4800" b="1" dirty="0" smtClean="0"/>
            </a:br>
            <a:r>
              <a:rPr lang="he-IL" sz="4800" b="1" dirty="0" smtClean="0"/>
              <a:t/>
            </a:r>
            <a:br>
              <a:rPr lang="he-IL" sz="4800" b="1" dirty="0" smtClean="0"/>
            </a:br>
            <a:r>
              <a:rPr lang="he-IL" sz="4800" b="1" dirty="0" smtClean="0"/>
              <a:t>כיצד </a:t>
            </a:r>
            <a:r>
              <a:rPr lang="he-IL" sz="4800" b="1" dirty="0" smtClean="0"/>
              <a:t>ניזונים כל היצורים החיים</a:t>
            </a:r>
            <a:r>
              <a:rPr lang="he-IL" sz="4800" b="1" dirty="0" smtClean="0"/>
              <a:t>?</a:t>
            </a:r>
            <a:endParaRPr lang="he-IL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8" name="Picture 4" descr="http://i.ytimg.com/vi/TE6wqG4nb3M/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857364"/>
            <a:ext cx="7620052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הפקת / צריכת אנרגיה ביצורים חיים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יצורים </a:t>
            </a:r>
            <a:r>
              <a:rPr lang="he-IL" dirty="0" err="1" smtClean="0"/>
              <a:t>אוטוטרופיים</a:t>
            </a:r>
            <a:r>
              <a:rPr lang="he-IL" dirty="0" smtClean="0"/>
              <a:t> –</a:t>
            </a:r>
            <a:r>
              <a:rPr lang="he-IL" dirty="0" err="1" smtClean="0"/>
              <a:t> אוטו</a:t>
            </a:r>
            <a:r>
              <a:rPr lang="he-IL" dirty="0" smtClean="0"/>
              <a:t> = עצמי.  </a:t>
            </a:r>
            <a:r>
              <a:rPr lang="he-IL" dirty="0" err="1" smtClean="0"/>
              <a:t>טרופ</a:t>
            </a:r>
            <a:r>
              <a:rPr lang="he-IL" dirty="0" smtClean="0"/>
              <a:t> = תזונה.</a:t>
            </a:r>
          </a:p>
          <a:p>
            <a:pPr>
              <a:buNone/>
            </a:pPr>
            <a:r>
              <a:rPr lang="he-IL" dirty="0" smtClean="0"/>
              <a:t>יצור המסוגל לייצר לעצמו את המזון = מקור האנרגיה כדי להתקיים.</a:t>
            </a:r>
          </a:p>
          <a:p>
            <a:endParaRPr lang="he-IL" dirty="0" smtClean="0"/>
          </a:p>
          <a:p>
            <a:r>
              <a:rPr lang="he-IL" dirty="0" smtClean="0"/>
              <a:t>יצורים </a:t>
            </a:r>
            <a:r>
              <a:rPr lang="he-IL" dirty="0" err="1" smtClean="0"/>
              <a:t>הטרוטרופיים</a:t>
            </a:r>
            <a:r>
              <a:rPr lang="he-IL" dirty="0" smtClean="0"/>
              <a:t> – </a:t>
            </a:r>
          </a:p>
          <a:p>
            <a:r>
              <a:rPr lang="he-IL" dirty="0" smtClean="0"/>
              <a:t>יצור שאינו מסוגל לייצר בעצמו את מזונו.</a:t>
            </a:r>
          </a:p>
          <a:p>
            <a:pPr>
              <a:buNone/>
            </a:pPr>
            <a:endParaRPr lang="he-IL" dirty="0" smtClean="0"/>
          </a:p>
          <a:p>
            <a:r>
              <a:rPr lang="he-IL" dirty="0" smtClean="0"/>
              <a:t>יצורים </a:t>
            </a:r>
            <a:r>
              <a:rPr lang="he-IL" dirty="0" err="1" smtClean="0"/>
              <a:t>פוטואוטוטרופיים</a:t>
            </a:r>
            <a:r>
              <a:rPr lang="he-IL" dirty="0" smtClean="0"/>
              <a:t> –</a:t>
            </a:r>
          </a:p>
          <a:p>
            <a:pPr>
              <a:buNone/>
            </a:pPr>
            <a:r>
              <a:rPr lang="he-IL" dirty="0" smtClean="0"/>
              <a:t>יצור המייצר לעצמו את מזונו ע"י שימוש באנרגית אור.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מהם המזונות ההכרחיים לבני האדם וליצורים אחרים?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3920" cy="4572000"/>
          </a:xfrm>
        </p:spPr>
        <p:txBody>
          <a:bodyPr>
            <a:noAutofit/>
          </a:bodyPr>
          <a:lstStyle/>
          <a:p>
            <a:r>
              <a:rPr lang="he-IL" sz="2000" dirty="0" smtClean="0">
                <a:hlinkClick r:id="rId2" tooltip="פחמימות"/>
              </a:rPr>
              <a:t>קבוצות החומרים  החשובים ביותר הנמצאים במזון שלנו, נקראות "אבות המזון".</a:t>
            </a:r>
          </a:p>
          <a:p>
            <a:pPr>
              <a:buNone/>
            </a:pPr>
            <a:endParaRPr lang="he-IL" sz="2000" dirty="0" smtClean="0">
              <a:hlinkClick r:id="rId2" tooltip="פחמימות"/>
            </a:endParaRPr>
          </a:p>
          <a:p>
            <a:r>
              <a:rPr lang="he-IL" sz="2000" dirty="0" smtClean="0">
                <a:hlinkClick r:id="rId2" tooltip="פחמימות"/>
              </a:rPr>
              <a:t>אבות המזון נחלקות ל 5 קבוצות עיקריות: </a:t>
            </a:r>
          </a:p>
          <a:p>
            <a:endParaRPr lang="he-IL" sz="2000" dirty="0" smtClean="0">
              <a:hlinkClick r:id="rId2" tooltip="פחמימות"/>
            </a:endParaRPr>
          </a:p>
          <a:p>
            <a:r>
              <a:rPr lang="he-IL" sz="2000" dirty="0" smtClean="0">
                <a:hlinkClick r:id="rId2" tooltip="פחמימות"/>
              </a:rPr>
              <a:t>פחמימות</a:t>
            </a:r>
            <a:r>
              <a:rPr lang="he-IL" sz="2000" dirty="0" smtClean="0"/>
              <a:t>- מקור </a:t>
            </a:r>
            <a:r>
              <a:rPr lang="he-IL" sz="2000" dirty="0" smtClean="0"/>
              <a:t>ה</a:t>
            </a:r>
            <a:r>
              <a:rPr lang="he-IL" sz="2000" dirty="0" smtClean="0">
                <a:hlinkClick r:id="rId3" tooltip="אנרגיה"/>
              </a:rPr>
              <a:t>אנרגיה</a:t>
            </a:r>
            <a:r>
              <a:rPr lang="he-IL" sz="2000" dirty="0" smtClean="0"/>
              <a:t> הראשוני של </a:t>
            </a:r>
            <a:r>
              <a:rPr lang="he-IL" sz="2000" dirty="0" smtClean="0"/>
              <a:t>ה</a:t>
            </a:r>
            <a:r>
              <a:rPr lang="he-IL" sz="2000" dirty="0" smtClean="0">
                <a:hlinkClick r:id="rId4" tooltip="גוף"/>
              </a:rPr>
              <a:t>גוף</a:t>
            </a:r>
            <a:r>
              <a:rPr lang="he-IL" sz="2000" dirty="0" smtClean="0"/>
              <a:t>.</a:t>
            </a:r>
          </a:p>
          <a:p>
            <a:endParaRPr lang="he-IL" sz="2000" dirty="0" smtClean="0"/>
          </a:p>
          <a:p>
            <a:r>
              <a:rPr lang="he-IL" sz="2000" dirty="0" smtClean="0">
                <a:hlinkClick r:id="rId5" tooltip="חלבון"/>
              </a:rPr>
              <a:t>חלבונים</a:t>
            </a:r>
            <a:r>
              <a:rPr lang="he-IL" sz="2000" dirty="0" smtClean="0"/>
              <a:t> ו</a:t>
            </a:r>
            <a:r>
              <a:rPr lang="he-IL" sz="2000" dirty="0" smtClean="0">
                <a:hlinkClick r:id="rId6" tooltip="חומצה אמינית"/>
              </a:rPr>
              <a:t>חומצות </a:t>
            </a:r>
            <a:r>
              <a:rPr lang="he-IL" sz="2000" dirty="0" smtClean="0">
                <a:hlinkClick r:id="rId6" tooltip="חומצה אמינית"/>
              </a:rPr>
              <a:t>אמינו</a:t>
            </a:r>
            <a:r>
              <a:rPr lang="he-IL" sz="2000" dirty="0" smtClean="0"/>
              <a:t>- משמשים</a:t>
            </a:r>
            <a:r>
              <a:rPr lang="he-IL" sz="2000" dirty="0" smtClean="0"/>
              <a:t> </a:t>
            </a:r>
            <a:r>
              <a:rPr lang="he-IL" sz="2000" dirty="0" smtClean="0">
                <a:hlinkClick r:id="rId7" tooltip="חומר גלם"/>
              </a:rPr>
              <a:t>חומר גלם</a:t>
            </a:r>
            <a:r>
              <a:rPr lang="he-IL" sz="2000" dirty="0" smtClean="0"/>
              <a:t> לבניית תאי הגוף ויכולים אף להוות מקור </a:t>
            </a:r>
            <a:r>
              <a:rPr lang="he-IL" sz="2000" dirty="0" smtClean="0"/>
              <a:t>אנרגיה.</a:t>
            </a:r>
          </a:p>
          <a:p>
            <a:endParaRPr lang="he-IL" sz="2000" dirty="0" smtClean="0"/>
          </a:p>
          <a:p>
            <a:r>
              <a:rPr lang="he-IL" sz="2000" dirty="0" smtClean="0">
                <a:hlinkClick r:id="rId8" tooltip="שומן"/>
              </a:rPr>
              <a:t>שומנים</a:t>
            </a:r>
            <a:r>
              <a:rPr lang="he-IL" sz="2000" dirty="0" smtClean="0"/>
              <a:t>- תרכובת מיוחדת המשמשת כמאגר אנרגיה בגוף.</a:t>
            </a:r>
          </a:p>
          <a:p>
            <a:endParaRPr lang="he-IL" sz="2000" dirty="0" smtClean="0"/>
          </a:p>
          <a:p>
            <a:r>
              <a:rPr lang="he-IL" sz="2000" dirty="0" smtClean="0">
                <a:hlinkClick r:id="rId9" tooltip="ויטמין"/>
              </a:rPr>
              <a:t>ויטמינים</a:t>
            </a:r>
            <a:r>
              <a:rPr lang="he-IL" sz="2000" dirty="0" smtClean="0"/>
              <a:t>- חומרים הכרחיים ל</a:t>
            </a:r>
            <a:r>
              <a:rPr lang="he-IL" sz="2000" dirty="0" smtClean="0">
                <a:hlinkClick r:id="rId4" tooltip="גוף"/>
              </a:rPr>
              <a:t>גוף</a:t>
            </a:r>
            <a:r>
              <a:rPr lang="he-IL" sz="2000" dirty="0" smtClean="0"/>
              <a:t> </a:t>
            </a:r>
            <a:r>
              <a:rPr lang="he-IL" sz="2000" dirty="0" smtClean="0"/>
              <a:t>אך דרושים </a:t>
            </a:r>
            <a:r>
              <a:rPr lang="he-IL" sz="2000" dirty="0" smtClean="0"/>
              <a:t>בכמויות </a:t>
            </a:r>
            <a:r>
              <a:rPr lang="he-IL" sz="2000" dirty="0" smtClean="0"/>
              <a:t>מזעריות. חומרים אלו אינם יכולים </a:t>
            </a:r>
            <a:r>
              <a:rPr lang="he-IL" sz="2000" dirty="0" err="1" smtClean="0"/>
              <a:t>להווצר</a:t>
            </a:r>
            <a:r>
              <a:rPr lang="he-IL" sz="2000" dirty="0" smtClean="0"/>
              <a:t> בגוף והאדם חייב לצרוך אותם ממקור חיצוני.</a:t>
            </a:r>
            <a:endParaRPr lang="he-IL" sz="2000" dirty="0" smtClean="0"/>
          </a:p>
          <a:p>
            <a:endParaRPr lang="he-IL" sz="2000" dirty="0" smtClean="0"/>
          </a:p>
          <a:p>
            <a:r>
              <a:rPr lang="he-IL" sz="2000" dirty="0" smtClean="0">
                <a:hlinkClick r:id="rId10" tooltip="מינרל"/>
              </a:rPr>
              <a:t>מינרלים</a:t>
            </a:r>
            <a:r>
              <a:rPr lang="he-IL" sz="2000" dirty="0" smtClean="0"/>
              <a:t>-  שותפים בתגובות </a:t>
            </a:r>
            <a:r>
              <a:rPr lang="he-IL" sz="2000" dirty="0" smtClean="0"/>
              <a:t>ביוכימיות </a:t>
            </a:r>
            <a:r>
              <a:rPr lang="he-IL" sz="2000" dirty="0" smtClean="0"/>
              <a:t>שונות.</a:t>
            </a:r>
            <a:endParaRPr lang="he-IL" sz="2000" dirty="0" smtClean="0"/>
          </a:p>
          <a:p>
            <a:endParaRPr lang="he-IL" sz="2000" dirty="0" smtClean="0"/>
          </a:p>
          <a:p>
            <a:endParaRPr lang="he-IL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אז איך נוצרים חומרים אלו בטבע?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מהי חשיבות הצמחים במחזור החיים?</a:t>
            </a:r>
          </a:p>
          <a:p>
            <a:endParaRPr lang="he-IL" dirty="0" smtClean="0"/>
          </a:p>
          <a:p>
            <a:r>
              <a:rPr lang="he-IL" dirty="0" smtClean="0"/>
              <a:t>הצמחים הם הקבוצה </a:t>
            </a:r>
            <a:r>
              <a:rPr lang="he-IL" dirty="0" err="1" smtClean="0"/>
              <a:t>האוטוטרופית</a:t>
            </a:r>
            <a:r>
              <a:rPr lang="he-IL" dirty="0" smtClean="0"/>
              <a:t> הגדולה ביותר.</a:t>
            </a:r>
          </a:p>
          <a:p>
            <a:endParaRPr lang="he-IL" dirty="0" smtClean="0"/>
          </a:p>
          <a:p>
            <a:r>
              <a:rPr lang="he-IL" dirty="0" smtClean="0"/>
              <a:t>הצמחייה היא בעצם יצרנית האנרגיה הראשונה לכל שאר היצורים החיים.</a:t>
            </a:r>
          </a:p>
          <a:p>
            <a:endParaRPr lang="he-IL" dirty="0" smtClean="0"/>
          </a:p>
          <a:p>
            <a:r>
              <a:rPr lang="he-IL" dirty="0" smtClean="0"/>
              <a:t>תהליך יצור האנרגיה בצמח נקרא.....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57290" y="2819400"/>
            <a:ext cx="6415110" cy="3109930"/>
          </a:xfrm>
        </p:spPr>
        <p:txBody>
          <a:bodyPr>
            <a:normAutofit lnSpcReduction="10000"/>
          </a:bodyPr>
          <a:lstStyle/>
          <a:p>
            <a:r>
              <a:rPr lang="he-IL" sz="2800" dirty="0" smtClean="0"/>
              <a:t>פוטו = אור   סינתזה = הרכבה/ ייצור</a:t>
            </a:r>
          </a:p>
          <a:p>
            <a:endParaRPr lang="he-IL" sz="2800" dirty="0" smtClean="0"/>
          </a:p>
          <a:p>
            <a:r>
              <a:rPr lang="he-IL" sz="2800" dirty="0" smtClean="0"/>
              <a:t>תהליך בו מייצרים צמחים (ועוד מספר יצורים אחרים שאינם צמחים) חומרי אנרגיה ומזון תוך שימוש בחומרים קיימים מהסביבה.</a:t>
            </a:r>
          </a:p>
          <a:p>
            <a:r>
              <a:rPr lang="he-IL" sz="2800" dirty="0" smtClean="0"/>
              <a:t> </a:t>
            </a:r>
            <a:endParaRPr lang="he-IL" sz="2800" dirty="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28662" y="381000"/>
            <a:ext cx="7529538" cy="1119174"/>
          </a:xfrm>
        </p:spPr>
        <p:txBody>
          <a:bodyPr>
            <a:normAutofit/>
          </a:bodyPr>
          <a:lstStyle/>
          <a:p>
            <a:r>
              <a:rPr lang="he-IL" sz="4800" b="1" dirty="0" smtClean="0"/>
              <a:t>פוטוסינתזה - הטמעה</a:t>
            </a:r>
            <a:endParaRPr lang="he-IL" sz="4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מי הם השותפים?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אור</a:t>
            </a:r>
          </a:p>
          <a:p>
            <a:endParaRPr lang="he-IL" dirty="0" smtClean="0"/>
          </a:p>
          <a:p>
            <a:r>
              <a:rPr lang="he-IL" dirty="0" smtClean="0"/>
              <a:t>מים</a:t>
            </a:r>
          </a:p>
          <a:p>
            <a:endParaRPr lang="he-IL" dirty="0" smtClean="0"/>
          </a:p>
          <a:p>
            <a:r>
              <a:rPr lang="en-US" dirty="0" smtClean="0"/>
              <a:t>CO2</a:t>
            </a:r>
            <a:r>
              <a:rPr lang="he-IL" dirty="0" smtClean="0"/>
              <a:t> </a:t>
            </a:r>
            <a:r>
              <a:rPr lang="he-IL" dirty="0" err="1" smtClean="0"/>
              <a:t>– פחמן</a:t>
            </a:r>
            <a:r>
              <a:rPr lang="he-IL" dirty="0" smtClean="0"/>
              <a:t> דו חמצני</a:t>
            </a:r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endParaRPr lang="he-I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איך זה קורה?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4034" name="Picture 2" descr="http://www.sciencesource2.ca/images/quiz_gluc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3116"/>
            <a:ext cx="6357982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זרחי">
  <a:themeElements>
    <a:clrScheme name="אזרח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אזרחי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אזרח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584</TotalTime>
  <Words>301</Words>
  <Application>Microsoft Office PowerPoint</Application>
  <PresentationFormat>‫הצגה על המסך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5" baseType="lpstr">
      <vt:lpstr>אזרחי</vt:lpstr>
      <vt:lpstr>החקלאות כספק מזון</vt:lpstr>
      <vt:lpstr>   כיצד ניזונים כל היצורים החיים?</vt:lpstr>
      <vt:lpstr>שקופית 3</vt:lpstr>
      <vt:lpstr>הפקת / צריכת אנרגיה ביצורים חיים</vt:lpstr>
      <vt:lpstr>מהם המזונות ההכרחיים לבני האדם וליצורים אחרים?</vt:lpstr>
      <vt:lpstr>אז איך נוצרים חומרים אלו בטבע?</vt:lpstr>
      <vt:lpstr>פוטוסינתזה - הטמעה</vt:lpstr>
      <vt:lpstr>מי הם השותפים?</vt:lpstr>
      <vt:lpstr>איך זה קורה?</vt:lpstr>
      <vt:lpstr>שקופית 10</vt:lpstr>
      <vt:lpstr>מהם התוצרים העיקריים?</vt:lpstr>
      <vt:lpstr>אחרי שייצרנו גלוקוז=סוכר נצטרך להרכיב עוד סוגים של חומרים לקיום גוף חי</vt:lpstr>
      <vt:lpstr>הצמח הוא הספק העיקרי לכל החומרים הדרושים לגוף חי</vt:lpstr>
      <vt:lpstr>שקופית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פוטוסינתזה - הטמעה</dc:title>
  <dc:creator>קינמון</dc:creator>
  <cp:lastModifiedBy>קינמון</cp:lastModifiedBy>
  <cp:revision>30</cp:revision>
  <dcterms:created xsi:type="dcterms:W3CDTF">2014-10-06T08:04:07Z</dcterms:created>
  <dcterms:modified xsi:type="dcterms:W3CDTF">2014-10-06T17:49:00Z</dcterms:modified>
</cp:coreProperties>
</file>